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0"/>
  </p:notesMasterIdLst>
  <p:sldIdLst>
    <p:sldId id="256" r:id="rId5"/>
    <p:sldId id="257" r:id="rId6"/>
    <p:sldId id="258" r:id="rId7"/>
    <p:sldId id="280" r:id="rId8"/>
    <p:sldId id="281" r:id="rId9"/>
    <p:sldId id="315" r:id="rId10"/>
    <p:sldId id="314" r:id="rId11"/>
    <p:sldId id="316" r:id="rId12"/>
    <p:sldId id="317" r:id="rId13"/>
    <p:sldId id="318" r:id="rId14"/>
    <p:sldId id="319" r:id="rId15"/>
    <p:sldId id="379" r:id="rId16"/>
    <p:sldId id="381" r:id="rId17"/>
    <p:sldId id="382" r:id="rId18"/>
    <p:sldId id="383" r:id="rId19"/>
    <p:sldId id="380" r:id="rId20"/>
    <p:sldId id="384" r:id="rId21"/>
    <p:sldId id="385" r:id="rId22"/>
    <p:sldId id="386" r:id="rId23"/>
    <p:sldId id="387" r:id="rId24"/>
    <p:sldId id="390" r:id="rId25"/>
    <p:sldId id="391" r:id="rId26"/>
    <p:sldId id="388" r:id="rId27"/>
    <p:sldId id="323" r:id="rId28"/>
    <p:sldId id="337" r:id="rId29"/>
    <p:sldId id="336" r:id="rId30"/>
    <p:sldId id="335" r:id="rId31"/>
    <p:sldId id="334" r:id="rId32"/>
    <p:sldId id="338" r:id="rId33"/>
    <p:sldId id="339" r:id="rId34"/>
    <p:sldId id="392" r:id="rId35"/>
    <p:sldId id="393" r:id="rId36"/>
    <p:sldId id="394" r:id="rId37"/>
    <p:sldId id="395" r:id="rId38"/>
    <p:sldId id="313" r:id="rId39"/>
  </p:sldIdLst>
  <p:sldSz cx="9144000" cy="5143500" type="screen16x9"/>
  <p:notesSz cx="6858000" cy="9144000"/>
  <p:embeddedFontLst>
    <p:embeddedFont>
      <p:font typeface="Anton" panose="020B0604020202020204" charset="0"/>
      <p:regular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ira Sans Condensed" panose="020B0604020202020204" charset="0"/>
      <p:regular r:id="rId47"/>
      <p:bold r:id="rId48"/>
      <p:italic r:id="rId49"/>
      <p:boldItalic r:id="rId50"/>
    </p:embeddedFont>
    <p:embeddedFont>
      <p:font typeface="Fira Sans Condensed Light" panose="020B0604020202020204" charset="0"/>
      <p:regular r:id="rId51"/>
      <p:bold r:id="rId52"/>
      <p:italic r:id="rId53"/>
      <p:boldItalic r:id="rId54"/>
    </p:embeddedFont>
    <p:embeddedFont>
      <p:font typeface="Rajdhani" panose="020B0604020202020204" charset="-18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27" d="100"/>
          <a:sy n="127" d="100"/>
        </p:scale>
        <p:origin x="539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62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16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5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4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80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74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30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58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30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9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242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4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75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2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4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41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0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52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25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759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92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67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72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Sigmoid_fun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igmoid_function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mailto:bogacsovics.gergo@inf.unideb.h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SIGMOID FÜGGVÉNY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1485EB8-7052-476B-98CF-F2241F4E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5" y="1368000"/>
            <a:ext cx="4711889" cy="3140032"/>
          </a:xfrm>
          <a:prstGeom prst="rect">
            <a:avLst/>
          </a:prstGeom>
        </p:spPr>
      </p:pic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40B0D3FC-2D09-47A0-9F28-5EED7FCA691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https://en.wikipedia.org/wiki/Sigmoid_function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/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𝑓</m:t>
                      </m:r>
                      <m:d>
                        <m:d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dPr>
                        <m:e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𝑥</m:t>
                          </m:r>
                        </m:e>
                      </m:d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</m:t>
                          </m:r>
                        </m:num>
                        <m:den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1+</m:t>
                          </m:r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−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21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SOFTMAX FÜGGVÉNY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/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𝑓</m:t>
                      </m:r>
                      <m:sSub>
                        <m:sSub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𝑖</m:t>
                          </m:r>
                        </m:sub>
                      </m:sSub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naryPr>
                            <m:sub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𝑗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p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hu-HU" sz="2400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u-HU" sz="1800" b="1" i="1" u="none" strike="noStrike" cap="none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1" i="0" u="none" strike="noStrike" cap="none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ⅇ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hu-HU" sz="1800" b="1" i="1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hu-HU" sz="1400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1" t="-1639" r="-101502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/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Sum</m:t>
                      </m:r>
                      <m: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=30.1929</m:t>
                      </m:r>
                    </m:oMath>
                  </m:oMathPara>
                </a14:m>
                <a:endParaRPr lang="hu-HU" sz="18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blipFill>
                <a:blip r:embed="rId5"/>
                <a:stretch>
                  <a:fillRect l="-3042" r="-3422" b="-65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5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189654" y="971850"/>
            <a:ext cx="412097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LOGISTIC</a:t>
            </a:r>
            <a:br>
              <a:rPr lang="hu-HU" dirty="0"/>
            </a:br>
            <a:r>
              <a:rPr lang="hu-HU" dirty="0"/>
              <a:t>REGRESSION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1877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85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3999" y="1673015"/>
            <a:ext cx="2556527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  <a:stCxn id="3" idx="1"/>
            <a:endCxn id="13" idx="1"/>
          </p:cNvCxnSpPr>
          <p:nvPr/>
        </p:nvCxnSpPr>
        <p:spPr>
          <a:xfrm>
            <a:off x="2540000" y="3044615"/>
            <a:ext cx="406399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DEC563F-6742-4D7D-A70E-5F9E4B69298E}"/>
              </a:ext>
            </a:extLst>
          </p:cNvPr>
          <p:cNvSpPr txBox="1"/>
          <p:nvPr/>
        </p:nvSpPr>
        <p:spPr>
          <a:xfrm>
            <a:off x="3182456" y="274329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6"/>
                </a:solidFill>
              </a:rPr>
              <a:t>ŷ</a:t>
            </a:r>
          </a:p>
        </p:txBody>
      </p:sp>
    </p:spTree>
    <p:extLst>
      <p:ext uri="{BB962C8B-B14F-4D97-AF65-F5344CB8AC3E}">
        <p14:creationId xmlns:p14="http://schemas.microsoft.com/office/powerpoint/2010/main" val="8246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  <a:stCxn id="3" idx="1"/>
            <a:endCxn id="13" idx="1"/>
          </p:cNvCxnSpPr>
          <p:nvPr/>
        </p:nvCxnSpPr>
        <p:spPr>
          <a:xfrm>
            <a:off x="2540000" y="3044615"/>
            <a:ext cx="40640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100D281E-2879-491B-A200-5BB3CB1E7DE6}"/>
              </a:ext>
            </a:extLst>
          </p:cNvPr>
          <p:cNvCxnSpPr>
            <a:cxnSpLocks/>
          </p:cNvCxnSpPr>
          <p:nvPr/>
        </p:nvCxnSpPr>
        <p:spPr>
          <a:xfrm flipV="1">
            <a:off x="2891667" y="3061471"/>
            <a:ext cx="0" cy="86179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AC6E1EA8-163A-4379-AF3F-07F057B8920E}"/>
              </a:ext>
            </a:extLst>
          </p:cNvPr>
          <p:cNvCxnSpPr>
            <a:cxnSpLocks/>
          </p:cNvCxnSpPr>
          <p:nvPr/>
        </p:nvCxnSpPr>
        <p:spPr>
          <a:xfrm flipV="1">
            <a:off x="3112342" y="3061471"/>
            <a:ext cx="0" cy="104277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F0BF86B-72EE-43BA-9777-CA8BB7F1B184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3298066" y="3044616"/>
            <a:ext cx="2292" cy="67016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Egyenes összekötő 45">
            <a:extLst>
              <a:ext uri="{FF2B5EF4-FFF2-40B4-BE49-F238E27FC236}">
                <a16:creationId xmlns:a16="http://schemas.microsoft.com/office/drawing/2014/main" id="{799EDDEB-12BE-4067-B926-07F38A2A90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633347" y="3061472"/>
            <a:ext cx="4471" cy="68327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5CD15902-2719-44F2-AB0A-6A952040F8DF}"/>
              </a:ext>
            </a:extLst>
          </p:cNvPr>
          <p:cNvCxnSpPr>
            <a:cxnSpLocks/>
          </p:cNvCxnSpPr>
          <p:nvPr/>
        </p:nvCxnSpPr>
        <p:spPr>
          <a:xfrm flipV="1">
            <a:off x="3790219" y="3061471"/>
            <a:ext cx="0" cy="3592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47F759F6-5835-4533-AC46-622F31F8D7D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209081" y="3044616"/>
            <a:ext cx="4586" cy="33545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D1754BCB-E439-4C74-9FB2-3E317D66F83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406714" y="3044616"/>
            <a:ext cx="4476" cy="1849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87A4AC29-0FD9-40EA-8A38-A3231DD66A0A}"/>
              </a:ext>
            </a:extLst>
          </p:cNvPr>
          <p:cNvCxnSpPr>
            <a:cxnSpLocks/>
          </p:cNvCxnSpPr>
          <p:nvPr/>
        </p:nvCxnSpPr>
        <p:spPr>
          <a:xfrm flipV="1">
            <a:off x="4635741" y="2989825"/>
            <a:ext cx="0" cy="5479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Egyenes összekötő 51">
            <a:extLst>
              <a:ext uri="{FF2B5EF4-FFF2-40B4-BE49-F238E27FC236}">
                <a16:creationId xmlns:a16="http://schemas.microsoft.com/office/drawing/2014/main" id="{3BD38C7D-D597-4EE1-909D-3B3C337E92F9}"/>
              </a:ext>
            </a:extLst>
          </p:cNvPr>
          <p:cNvCxnSpPr>
            <a:cxnSpLocks/>
          </p:cNvCxnSpPr>
          <p:nvPr/>
        </p:nvCxnSpPr>
        <p:spPr>
          <a:xfrm flipV="1">
            <a:off x="4829967" y="3000229"/>
            <a:ext cx="0" cy="443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4A6484D9-CBAD-4CAB-A15B-A5CC7E1357A2}"/>
              </a:ext>
            </a:extLst>
          </p:cNvPr>
          <p:cNvCxnSpPr>
            <a:cxnSpLocks/>
          </p:cNvCxnSpPr>
          <p:nvPr/>
        </p:nvCxnSpPr>
        <p:spPr>
          <a:xfrm flipV="1">
            <a:off x="4986961" y="2786318"/>
            <a:ext cx="0" cy="25829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Egyenes összekötő 53">
            <a:extLst>
              <a:ext uri="{FF2B5EF4-FFF2-40B4-BE49-F238E27FC236}">
                <a16:creationId xmlns:a16="http://schemas.microsoft.com/office/drawing/2014/main" id="{DF4B764D-CE0D-4509-842A-57C4213EEB17}"/>
              </a:ext>
            </a:extLst>
          </p:cNvPr>
          <p:cNvCxnSpPr>
            <a:cxnSpLocks/>
          </p:cNvCxnSpPr>
          <p:nvPr/>
        </p:nvCxnSpPr>
        <p:spPr>
          <a:xfrm flipV="1">
            <a:off x="5278316" y="2728976"/>
            <a:ext cx="0" cy="31563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39D1E889-CDCF-4D0A-9E69-DA2972FB381D}"/>
              </a:ext>
            </a:extLst>
          </p:cNvPr>
          <p:cNvCxnSpPr>
            <a:cxnSpLocks/>
          </p:cNvCxnSpPr>
          <p:nvPr/>
        </p:nvCxnSpPr>
        <p:spPr>
          <a:xfrm flipV="1">
            <a:off x="5321248" y="2313849"/>
            <a:ext cx="0" cy="73076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BDDEFEE3-4596-4D44-8241-6163A378D85D}"/>
              </a:ext>
            </a:extLst>
          </p:cNvPr>
          <p:cNvCxnSpPr>
            <a:cxnSpLocks/>
          </p:cNvCxnSpPr>
          <p:nvPr/>
        </p:nvCxnSpPr>
        <p:spPr>
          <a:xfrm flipV="1">
            <a:off x="5645284" y="2516456"/>
            <a:ext cx="0" cy="52815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gyenes összekötő 57">
            <a:extLst>
              <a:ext uri="{FF2B5EF4-FFF2-40B4-BE49-F238E27FC236}">
                <a16:creationId xmlns:a16="http://schemas.microsoft.com/office/drawing/2014/main" id="{AD45196A-50A6-45EF-A438-07FA10F3C61F}"/>
              </a:ext>
            </a:extLst>
          </p:cNvPr>
          <p:cNvCxnSpPr>
            <a:cxnSpLocks/>
          </p:cNvCxnSpPr>
          <p:nvPr/>
        </p:nvCxnSpPr>
        <p:spPr>
          <a:xfrm flipV="1">
            <a:off x="5782947" y="2180053"/>
            <a:ext cx="0" cy="86456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Egyenes összekötő 59">
            <a:extLst>
              <a:ext uri="{FF2B5EF4-FFF2-40B4-BE49-F238E27FC236}">
                <a16:creationId xmlns:a16="http://schemas.microsoft.com/office/drawing/2014/main" id="{2CA2083D-EA4D-46B2-A76A-47F971C267D2}"/>
              </a:ext>
            </a:extLst>
          </p:cNvPr>
          <p:cNvCxnSpPr>
            <a:cxnSpLocks/>
          </p:cNvCxnSpPr>
          <p:nvPr/>
        </p:nvCxnSpPr>
        <p:spPr>
          <a:xfrm flipV="1">
            <a:off x="5935353" y="2339434"/>
            <a:ext cx="0" cy="7051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Google Shape;113;p24">
            <a:extLst>
              <a:ext uri="{FF2B5EF4-FFF2-40B4-BE49-F238E27FC236}">
                <a16:creationId xmlns:a16="http://schemas.microsoft.com/office/drawing/2014/main" id="{1983C78A-F66E-4ED3-BADA-B276FE326C8E}"/>
              </a:ext>
            </a:extLst>
          </p:cNvPr>
          <p:cNvSpPr txBox="1">
            <a:spLocks/>
          </p:cNvSpPr>
          <p:nvPr/>
        </p:nvSpPr>
        <p:spPr>
          <a:xfrm>
            <a:off x="17774" y="1667253"/>
            <a:ext cx="2513492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 err="1">
                <a:solidFill>
                  <a:srgbClr val="F2F2F2"/>
                </a:solidFill>
              </a:rPr>
              <a:t>Mean</a:t>
            </a:r>
            <a:r>
              <a:rPr lang="hu-HU" sz="2400" dirty="0">
                <a:solidFill>
                  <a:srgbClr val="F2F2F2"/>
                </a:solidFill>
              </a:rPr>
              <a:t> </a:t>
            </a:r>
            <a:r>
              <a:rPr lang="hu-HU" sz="2400" dirty="0" err="1">
                <a:solidFill>
                  <a:srgbClr val="F2F2F2"/>
                </a:solidFill>
              </a:rPr>
              <a:t>Squared</a:t>
            </a:r>
            <a:r>
              <a:rPr lang="hu-HU" sz="2400" dirty="0">
                <a:solidFill>
                  <a:srgbClr val="F2F2F2"/>
                </a:solidFill>
              </a:rPr>
              <a:t> </a:t>
            </a:r>
            <a:r>
              <a:rPr lang="hu-HU" sz="2400" dirty="0" err="1">
                <a:solidFill>
                  <a:srgbClr val="F2F2F2"/>
                </a:solidFill>
              </a:rPr>
              <a:t>Error</a:t>
            </a:r>
            <a:endParaRPr lang="hu-HU" sz="2400" dirty="0">
              <a:solidFill>
                <a:srgbClr val="F2F2F2"/>
              </a:solidFill>
            </a:endParaRP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(MSE)</a:t>
            </a:r>
          </a:p>
        </p:txBody>
      </p:sp>
    </p:spTree>
    <p:extLst>
      <p:ext uri="{BB962C8B-B14F-4D97-AF65-F5344CB8AC3E}">
        <p14:creationId xmlns:p14="http://schemas.microsoft.com/office/powerpoint/2010/main" val="115424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17850" y="1685355"/>
            <a:ext cx="4108300" cy="273086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Hogyan határozzuk meg?</a:t>
            </a:r>
          </a:p>
        </p:txBody>
      </p:sp>
    </p:spTree>
    <p:extLst>
      <p:ext uri="{BB962C8B-B14F-4D97-AF65-F5344CB8AC3E}">
        <p14:creationId xmlns:p14="http://schemas.microsoft.com/office/powerpoint/2010/main" val="988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24623" y="1663158"/>
            <a:ext cx="2929110" cy="194703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b változtatása</a:t>
            </a: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(eltolás)</a:t>
            </a:r>
          </a:p>
        </p:txBody>
      </p:sp>
    </p:spTree>
    <p:extLst>
      <p:ext uri="{BB962C8B-B14F-4D97-AF65-F5344CB8AC3E}">
        <p14:creationId xmlns:p14="http://schemas.microsoft.com/office/powerpoint/2010/main" val="353329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17850" y="1685355"/>
            <a:ext cx="4108300" cy="273086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Hogyan határozzuk meg?</a:t>
            </a:r>
          </a:p>
        </p:txBody>
      </p:sp>
    </p:spTree>
    <p:extLst>
      <p:ext uri="{BB962C8B-B14F-4D97-AF65-F5344CB8AC3E}">
        <p14:creationId xmlns:p14="http://schemas.microsoft.com/office/powerpoint/2010/main" val="284242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51912" y="1682568"/>
            <a:ext cx="2289201" cy="275207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w változtatása</a:t>
            </a: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(forgatás)</a:t>
            </a:r>
          </a:p>
        </p:txBody>
      </p:sp>
    </p:spTree>
    <p:extLst>
      <p:ext uri="{BB962C8B-B14F-4D97-AF65-F5344CB8AC3E}">
        <p14:creationId xmlns:p14="http://schemas.microsoft.com/office/powerpoint/2010/main" val="142625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30" name="Google Shape;113;p24">
            <a:extLst>
              <a:ext uri="{FF2B5EF4-FFF2-40B4-BE49-F238E27FC236}">
                <a16:creationId xmlns:a16="http://schemas.microsoft.com/office/drawing/2014/main" id="{C7F87384-0DB4-4903-9541-5947BA9416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Algoritmus működése (magas szinten)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Random w és b inicializálása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w változtatása úgy, hogy az MSE csökkenjen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ha w nem változik (MSE &lt; </a:t>
            </a:r>
            <a:r>
              <a:rPr lang="hu-HU" sz="1400" dirty="0" err="1">
                <a:solidFill>
                  <a:srgbClr val="F2F2F2"/>
                </a:solidFill>
              </a:rPr>
              <a:t>threshold</a:t>
            </a:r>
            <a:r>
              <a:rPr lang="hu-HU" sz="1400" dirty="0">
                <a:solidFill>
                  <a:srgbClr val="F2F2F2"/>
                </a:solidFill>
              </a:rPr>
              <a:t>), akkor megállás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Kimenet: egy egyenes, ami a legjobban illeszkedik az adathalmaz pontjaira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FONTOS: Nem korlátoz alacsony dimenzióra (1D-2D)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9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63D32B6E-A965-43C7-863C-B63197488409}"/>
              </a:ext>
            </a:extLst>
          </p:cNvPr>
          <p:cNvCxnSpPr/>
          <p:nvPr/>
        </p:nvCxnSpPr>
        <p:spPr>
          <a:xfrm>
            <a:off x="2586046" y="3065543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4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22B6D615-67F9-4325-B4A6-BCAB99CD96C8}"/>
              </a:ext>
            </a:extLst>
          </p:cNvPr>
          <p:cNvSpPr/>
          <p:nvPr/>
        </p:nvSpPr>
        <p:spPr>
          <a:xfrm>
            <a:off x="7657278" y="3335258"/>
            <a:ext cx="1039648" cy="78941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FDF146BC-CD0F-4EE0-9164-09B17056B407}"/>
              </a:ext>
            </a:extLst>
          </p:cNvPr>
          <p:cNvSpPr txBox="1"/>
          <p:nvPr/>
        </p:nvSpPr>
        <p:spPr>
          <a:xfrm>
            <a:off x="6781393" y="444900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 err="1">
                <a:solidFill>
                  <a:schemeClr val="accent3"/>
                </a:solidFill>
              </a:rPr>
              <a:t>Sigmoid</a:t>
            </a:r>
            <a:r>
              <a:rPr lang="hu-HU" sz="1800" b="1" dirty="0">
                <a:solidFill>
                  <a:schemeClr val="accent3"/>
                </a:solidFill>
              </a:rPr>
              <a:t> függvény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C4D58D5-A609-477B-AF0B-110DD781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43" y="2841876"/>
            <a:ext cx="2540134" cy="157433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EB680E47-F71E-49CA-A2CB-3B15A562F776}"/>
              </a:ext>
            </a:extLst>
          </p:cNvPr>
          <p:cNvSpPr txBox="1"/>
          <p:nvPr/>
        </p:nvSpPr>
        <p:spPr>
          <a:xfrm>
            <a:off x="-44785" y="4485129"/>
            <a:ext cx="2614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>
                <a:solidFill>
                  <a:srgbClr val="FFFFFF"/>
                </a:solidFill>
              </a:rPr>
              <a:t>Forrás: </a:t>
            </a:r>
            <a:r>
              <a:rPr lang="hu-HU" sz="8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https://en.wikipedia.org/wiki/Sigmoid_function</a:t>
            </a:r>
            <a:endParaRPr lang="hu-HU" sz="800" dirty="0">
              <a:solidFill>
                <a:srgbClr val="FFFFFF"/>
              </a:solidFill>
            </a:endParaRPr>
          </a:p>
        </p:txBody>
      </p: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39BB9C01-4B83-4409-BA83-15D90E19C45A}"/>
              </a:ext>
            </a:extLst>
          </p:cNvPr>
          <p:cNvCxnSpPr/>
          <p:nvPr/>
        </p:nvCxnSpPr>
        <p:spPr>
          <a:xfrm>
            <a:off x="2586046" y="3065543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8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A62EA69-8A65-49D7-BD3F-2F881E006AA4}"/>
              </a:ext>
            </a:extLst>
          </p:cNvPr>
          <p:cNvSpPr txBox="1"/>
          <p:nvPr/>
        </p:nvSpPr>
        <p:spPr>
          <a:xfrm>
            <a:off x="6156209" y="30957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6"/>
                </a:solidFill>
              </a:rPr>
              <a:t>ŷ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DE33445E-9D86-43EC-ADDE-440A99A2C80A}"/>
              </a:ext>
            </a:extLst>
          </p:cNvPr>
          <p:cNvSpPr/>
          <p:nvPr/>
        </p:nvSpPr>
        <p:spPr>
          <a:xfrm>
            <a:off x="2730903" y="3051067"/>
            <a:ext cx="3741003" cy="1259566"/>
          </a:xfrm>
          <a:custGeom>
            <a:avLst/>
            <a:gdLst>
              <a:gd name="connsiteX0" fmla="*/ 0 w 2730043"/>
              <a:gd name="connsiteY0" fmla="*/ 871770 h 887400"/>
              <a:gd name="connsiteX1" fmla="*/ 1072282 w 2730043"/>
              <a:gd name="connsiteY1" fmla="*/ 786251 h 887400"/>
              <a:gd name="connsiteX2" fmla="*/ 1598555 w 2730043"/>
              <a:gd name="connsiteY2" fmla="*/ 108674 h 887400"/>
              <a:gd name="connsiteX3" fmla="*/ 2730043 w 2730043"/>
              <a:gd name="connsiteY3" fmla="*/ 9998 h 8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043" h="887400">
                <a:moveTo>
                  <a:pt x="0" y="871770"/>
                </a:moveTo>
                <a:cubicBezTo>
                  <a:pt x="402928" y="892602"/>
                  <a:pt x="805856" y="913434"/>
                  <a:pt x="1072282" y="786251"/>
                </a:cubicBezTo>
                <a:cubicBezTo>
                  <a:pt x="1338708" y="659068"/>
                  <a:pt x="1322262" y="238049"/>
                  <a:pt x="1598555" y="108674"/>
                </a:cubicBezTo>
                <a:cubicBezTo>
                  <a:pt x="1874849" y="-20702"/>
                  <a:pt x="2302446" y="-5352"/>
                  <a:pt x="2730043" y="999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52" name="Egyenes összekötő 51">
            <a:extLst>
              <a:ext uri="{FF2B5EF4-FFF2-40B4-BE49-F238E27FC236}">
                <a16:creationId xmlns:a16="http://schemas.microsoft.com/office/drawing/2014/main" id="{E5A21223-C311-4EEF-BA0F-E4041FA3DBA5}"/>
              </a:ext>
            </a:extLst>
          </p:cNvPr>
          <p:cNvCxnSpPr/>
          <p:nvPr/>
        </p:nvCxnSpPr>
        <p:spPr>
          <a:xfrm>
            <a:off x="2587148" y="3658702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2A95475C-75B8-4F20-812C-4902544E975D}"/>
              </a:ext>
            </a:extLst>
          </p:cNvPr>
          <p:cNvSpPr txBox="1"/>
          <p:nvPr/>
        </p:nvSpPr>
        <p:spPr>
          <a:xfrm>
            <a:off x="2669143" y="35029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0.5</a:t>
            </a:r>
          </a:p>
        </p:txBody>
      </p: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D96E3D51-6304-4816-9E30-C61D46ED41A8}"/>
              </a:ext>
            </a:extLst>
          </p:cNvPr>
          <p:cNvCxnSpPr/>
          <p:nvPr/>
        </p:nvCxnSpPr>
        <p:spPr>
          <a:xfrm>
            <a:off x="2588247" y="3067746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5A30DA4D-1439-4287-B4A7-16BD271F0326}"/>
              </a:ext>
            </a:extLst>
          </p:cNvPr>
          <p:cNvCxnSpPr>
            <a:cxnSpLocks/>
          </p:cNvCxnSpPr>
          <p:nvPr/>
        </p:nvCxnSpPr>
        <p:spPr>
          <a:xfrm>
            <a:off x="3033505" y="3658702"/>
            <a:ext cx="3583651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825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164460" y="971850"/>
            <a:ext cx="414616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br>
              <a:rPr lang="hu-HU" dirty="0"/>
            </a:br>
            <a:r>
              <a:rPr lang="hu-HU" dirty="0"/>
              <a:t>+</a:t>
            </a:r>
            <a:br>
              <a:rPr lang="hu-HU" dirty="0"/>
            </a:br>
            <a:r>
              <a:rPr lang="hu-HU" dirty="0"/>
              <a:t>LOGISTIC</a:t>
            </a:r>
            <a:br>
              <a:rPr lang="hu-HU" dirty="0"/>
            </a:br>
            <a:r>
              <a:rPr lang="hu-HU" dirty="0"/>
              <a:t>REGRESSION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979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SZENTIMENT ANALÍZIS LOGISZTIKUS REGRESSZIÓVAL</a:t>
            </a:r>
            <a:endParaRPr sz="32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</p:spTree>
    <p:extLst>
      <p:ext uri="{BB962C8B-B14F-4D97-AF65-F5344CB8AC3E}">
        <p14:creationId xmlns:p14="http://schemas.microsoft.com/office/powerpoint/2010/main" val="143878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2B98160C-9B6C-47A1-8D95-0F638488BDD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559915" y="1377094"/>
            <a:ext cx="617606" cy="17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B0E4FAC9-3426-45B6-90F9-1FDB6DFAEE7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42948" y="1377094"/>
            <a:ext cx="401365" cy="22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021B24C1-C4DF-408B-8AC0-5669F70DF397}"/>
              </a:ext>
            </a:extLst>
          </p:cNvPr>
          <p:cNvSpPr txBox="1"/>
          <p:nvPr/>
        </p:nvSpPr>
        <p:spPr>
          <a:xfrm>
            <a:off x="2177521" y="1174146"/>
            <a:ext cx="116542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u="sn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Osztályok</a:t>
            </a:r>
            <a:endParaRPr sz="1800" b="1" u="sng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E42F3081-833D-4F4F-9780-65641701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6582917E-B47D-48EA-AEE6-40A59501C419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56433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36" name="Táblázat 6">
            <a:extLst>
              <a:ext uri="{FF2B5EF4-FFF2-40B4-BE49-F238E27FC236}">
                <a16:creationId xmlns:a16="http://schemas.microsoft.com/office/drawing/2014/main" id="{074E8BFD-DBD6-4F76-BA45-8B3D05B2044C}"/>
              </a:ext>
            </a:extLst>
          </p:cNvPr>
          <p:cNvGraphicFramePr>
            <a:graphicFrameLocks noGrp="1"/>
          </p:cNvGraphicFramePr>
          <p:nvPr/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5" name="Cím 4">
            <a:extLst>
              <a:ext uri="{FF2B5EF4-FFF2-40B4-BE49-F238E27FC236}">
                <a16:creationId xmlns:a16="http://schemas.microsoft.com/office/drawing/2014/main" id="{DBCFFDBC-3D6E-4814-BF0B-504A94D6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BF7DC33E-F12B-4D85-8DB2-37AD2A44A0E3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87351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57581"/>
              </p:ext>
            </p:extLst>
          </p:nvPr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20" name="Téglalap 19">
            <a:extLst>
              <a:ext uri="{FF2B5EF4-FFF2-40B4-BE49-F238E27FC236}">
                <a16:creationId xmlns:a16="http://schemas.microsoft.com/office/drawing/2014/main" id="{409E8940-8AC4-459D-8712-8051ABE9EAB8}"/>
              </a:ext>
            </a:extLst>
          </p:cNvPr>
          <p:cNvSpPr/>
          <p:nvPr/>
        </p:nvSpPr>
        <p:spPr>
          <a:xfrm>
            <a:off x="1169702" y="2388359"/>
            <a:ext cx="3587750" cy="16158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nltk.corpus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stopwords.words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[]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words: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words_filtered.append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(w)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42C91437-E6A6-444D-830E-53A80EE6683E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4757452" y="3181251"/>
            <a:ext cx="1389349" cy="1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Cím 6">
            <a:extLst>
              <a:ext uri="{FF2B5EF4-FFF2-40B4-BE49-F238E27FC236}">
                <a16:creationId xmlns:a16="http://schemas.microsoft.com/office/drawing/2014/main" id="{55A5EC13-09F1-4981-8BC3-86607D97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15CB2EF5-21A4-4CA8-BAEF-5C3B2192D01B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40631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6519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Cím 6">
            <a:extLst>
              <a:ext uri="{FF2B5EF4-FFF2-40B4-BE49-F238E27FC236}">
                <a16:creationId xmlns:a16="http://schemas.microsoft.com/office/drawing/2014/main" id="{96A2AFE7-2B18-482F-83B5-3ACC1680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A3EF828F-2158-4FA9-8DFE-33333FCAAE67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84828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 problémák: regresszió, klasszifikáció (ismétlés)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Logisztikus regresszió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 logisztikus regresszióval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94768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Cím 6">
            <a:extLst>
              <a:ext uri="{FF2B5EF4-FFF2-40B4-BE49-F238E27FC236}">
                <a16:creationId xmlns:a16="http://schemas.microsoft.com/office/drawing/2014/main" id="{4EEFF19B-3244-4170-B391-FA96E970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6E8EEF2F-3D97-43E8-8A48-FC3A1539D22D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85070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FAD37FE7-C228-4274-A7D8-530B7B543F9E}"/>
              </a:ext>
            </a:extLst>
          </p:cNvPr>
          <p:cNvSpPr txBox="1"/>
          <p:nvPr/>
        </p:nvSpPr>
        <p:spPr>
          <a:xfrm>
            <a:off x="6134101" y="148073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Frekvencia tábla</a:t>
            </a:r>
          </a:p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freqs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03295A5B-07F3-4BEA-B82C-D3FAEAA03CC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196950" y="2694215"/>
            <a:ext cx="937151" cy="48206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A7BEC98-DEB9-4E51-84A0-D8A251FA8C0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96950" y="3176283"/>
            <a:ext cx="937151" cy="5181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/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𝑃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/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𝑁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48;p29">
            <a:extLst>
              <a:ext uri="{FF2B5EF4-FFF2-40B4-BE49-F238E27FC236}">
                <a16:creationId xmlns:a16="http://schemas.microsoft.com/office/drawing/2014/main" id="{D8109151-CF9A-453D-97DB-856359EC114E}"/>
              </a:ext>
            </a:extLst>
          </p:cNvPr>
          <p:cNvSpPr txBox="1"/>
          <p:nvPr/>
        </p:nvSpPr>
        <p:spPr>
          <a:xfrm>
            <a:off x="1281530" y="2491267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33" name="Google Shape;148;p29">
            <a:extLst>
              <a:ext uri="{FF2B5EF4-FFF2-40B4-BE49-F238E27FC236}">
                <a16:creationId xmlns:a16="http://schemas.microsoft.com/office/drawing/2014/main" id="{5AA04390-A3AE-4DC2-850E-A6D367F1180B}"/>
              </a:ext>
            </a:extLst>
          </p:cNvPr>
          <p:cNvSpPr txBox="1"/>
          <p:nvPr/>
        </p:nvSpPr>
        <p:spPr>
          <a:xfrm>
            <a:off x="1281530" y="3491503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#2</a:t>
            </a:r>
          </a:p>
        </p:txBody>
      </p:sp>
      <p:sp>
        <p:nvSpPr>
          <p:cNvPr id="35" name="Cím 34">
            <a:extLst>
              <a:ext uri="{FF2B5EF4-FFF2-40B4-BE49-F238E27FC236}">
                <a16:creationId xmlns:a16="http://schemas.microsoft.com/office/drawing/2014/main" id="{653DE046-D9D2-4EC9-8448-48544469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7" name="Google Shape;112;p24">
            <a:extLst>
              <a:ext uri="{FF2B5EF4-FFF2-40B4-BE49-F238E27FC236}">
                <a16:creationId xmlns:a16="http://schemas.microsoft.com/office/drawing/2014/main" id="{54AF5D5A-F120-4A28-8C66-B164305FBAD6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701266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FAD37FE7-C228-4274-A7D8-530B7B543F9E}"/>
              </a:ext>
            </a:extLst>
          </p:cNvPr>
          <p:cNvSpPr txBox="1"/>
          <p:nvPr/>
        </p:nvSpPr>
        <p:spPr>
          <a:xfrm>
            <a:off x="6134101" y="148073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Frekvencia tábla</a:t>
            </a:r>
          </a:p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freqs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03295A5B-07F3-4BEA-B82C-D3FAEAA03CC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196950" y="2694215"/>
            <a:ext cx="937151" cy="48206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A7BEC98-DEB9-4E51-84A0-D8A251FA8C0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96950" y="3176283"/>
            <a:ext cx="937151" cy="5181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/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𝑆𝑒𝑛𝑡𝑒𝑛𝑐𝑒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𝑃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/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𝑆𝑒𝑛𝑡𝑒𝑛𝑐𝑒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𝑁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48;p29">
            <a:extLst>
              <a:ext uri="{FF2B5EF4-FFF2-40B4-BE49-F238E27FC236}">
                <a16:creationId xmlns:a16="http://schemas.microsoft.com/office/drawing/2014/main" id="{D8109151-CF9A-453D-97DB-856359EC114E}"/>
              </a:ext>
            </a:extLst>
          </p:cNvPr>
          <p:cNvSpPr txBox="1"/>
          <p:nvPr/>
        </p:nvSpPr>
        <p:spPr>
          <a:xfrm>
            <a:off x="1281530" y="2491267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33" name="Google Shape;148;p29">
            <a:extLst>
              <a:ext uri="{FF2B5EF4-FFF2-40B4-BE49-F238E27FC236}">
                <a16:creationId xmlns:a16="http://schemas.microsoft.com/office/drawing/2014/main" id="{5AA04390-A3AE-4DC2-850E-A6D367F1180B}"/>
              </a:ext>
            </a:extLst>
          </p:cNvPr>
          <p:cNvSpPr txBox="1"/>
          <p:nvPr/>
        </p:nvSpPr>
        <p:spPr>
          <a:xfrm>
            <a:off x="1281530" y="3491503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#2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46D6B02E-1092-4C97-A9AF-48426FB48803}"/>
              </a:ext>
            </a:extLst>
          </p:cNvPr>
          <p:cNvCxnSpPr>
            <a:cxnSpLocks/>
          </p:cNvCxnSpPr>
          <p:nvPr/>
        </p:nvCxnSpPr>
        <p:spPr>
          <a:xfrm flipH="1">
            <a:off x="1466987" y="2694214"/>
            <a:ext cx="605762" cy="481075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D5754938-3CD7-4ECE-A5B0-155203B78371}"/>
              </a:ext>
            </a:extLst>
          </p:cNvPr>
          <p:cNvCxnSpPr>
            <a:cxnSpLocks/>
          </p:cNvCxnSpPr>
          <p:nvPr/>
        </p:nvCxnSpPr>
        <p:spPr>
          <a:xfrm flipH="1" flipV="1">
            <a:off x="1466987" y="3220290"/>
            <a:ext cx="615082" cy="4741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A58723EA-0608-408B-9616-878A63A2A65D}"/>
              </a:ext>
            </a:extLst>
          </p:cNvPr>
          <p:cNvSpPr txBox="1"/>
          <p:nvPr/>
        </p:nvSpPr>
        <p:spPr>
          <a:xfrm>
            <a:off x="1281530" y="249126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F9BBFF0B-1619-461B-9466-C8A31C37C3A8}"/>
              </a:ext>
            </a:extLst>
          </p:cNvPr>
          <p:cNvSpPr txBox="1"/>
          <p:nvPr/>
        </p:nvSpPr>
        <p:spPr>
          <a:xfrm>
            <a:off x="0" y="2874764"/>
            <a:ext cx="1466987" cy="63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Logisztikus</a:t>
            </a:r>
          </a:p>
          <a:p>
            <a:pPr algn="r"/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regresszió</a:t>
            </a:r>
          </a:p>
        </p:txBody>
      </p:sp>
      <p:sp>
        <p:nvSpPr>
          <p:cNvPr id="9" name="Cím 8">
            <a:extLst>
              <a:ext uri="{FF2B5EF4-FFF2-40B4-BE49-F238E27FC236}">
                <a16:creationId xmlns:a16="http://schemas.microsoft.com/office/drawing/2014/main" id="{6FE5E87F-DBB9-4027-A7CB-99F3C355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1" name="Google Shape;112;p24">
            <a:extLst>
              <a:ext uri="{FF2B5EF4-FFF2-40B4-BE49-F238E27FC236}">
                <a16:creationId xmlns:a16="http://schemas.microsoft.com/office/drawing/2014/main" id="{F3A97A74-0923-4A50-B3A0-D9F900B37D72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863316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SZENTIMENT ANALÍZIS LOGISZTIKUS REGRESSZIÓVAL</a:t>
            </a:r>
            <a:endParaRPr sz="32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u="sng" dirty="0">
                <a:solidFill>
                  <a:srgbClr val="F2F2F2"/>
                </a:solidFill>
              </a:rPr>
              <a:t>FONTOS: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el-GR" sz="1400" dirty="0">
                <a:solidFill>
                  <a:srgbClr val="F2F2F2"/>
                </a:solidFill>
              </a:rPr>
              <a:t>Σ</a:t>
            </a:r>
            <a:r>
              <a:rPr lang="hu-HU" sz="1400" dirty="0">
                <a:solidFill>
                  <a:srgbClr val="F2F2F2"/>
                </a:solidFill>
              </a:rPr>
              <a:t> a bemenet szavait </a:t>
            </a:r>
            <a:r>
              <a:rPr lang="hu-HU" sz="1400" b="1" dirty="0">
                <a:solidFill>
                  <a:srgbClr val="F2F2F2"/>
                </a:solidFill>
              </a:rPr>
              <a:t>csak egyszer érinti</a:t>
            </a:r>
          </a:p>
          <a:p>
            <a:pPr lvl="2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Megoldás: </a:t>
            </a:r>
            <a:r>
              <a:rPr lang="hu-HU" sz="1400" dirty="0" err="1">
                <a:solidFill>
                  <a:srgbClr val="F2F2F2"/>
                </a:solidFill>
              </a:rPr>
              <a:t>set</a:t>
            </a:r>
            <a:r>
              <a:rPr lang="hu-HU" sz="1400" dirty="0">
                <a:solidFill>
                  <a:srgbClr val="F2F2F2"/>
                </a:solidFill>
              </a:rPr>
              <a:t>(</a:t>
            </a:r>
            <a:r>
              <a:rPr lang="hu-HU" sz="1400" dirty="0" err="1">
                <a:solidFill>
                  <a:srgbClr val="F2F2F2"/>
                </a:solidFill>
              </a:rPr>
              <a:t>sentence_words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Ha egy szó (w) nem szerepel a szótárban (V), akkor a </a:t>
            </a:r>
            <a:r>
              <a:rPr lang="hu-HU" sz="1400" dirty="0" err="1">
                <a:solidFill>
                  <a:srgbClr val="F2F2F2"/>
                </a:solidFill>
              </a:rPr>
              <a:t>freqs</a:t>
            </a:r>
            <a:r>
              <a:rPr lang="hu-HU" sz="1400" dirty="0">
                <a:solidFill>
                  <a:srgbClr val="F2F2F2"/>
                </a:solidFill>
              </a:rPr>
              <a:t>[w][P] == </a:t>
            </a:r>
            <a:r>
              <a:rPr lang="hu-HU" sz="1400" dirty="0" err="1">
                <a:solidFill>
                  <a:srgbClr val="F2F2F2"/>
                </a:solidFill>
              </a:rPr>
              <a:t>freqs</a:t>
            </a:r>
            <a:r>
              <a:rPr lang="hu-HU" sz="1400" dirty="0">
                <a:solidFill>
                  <a:srgbClr val="F2F2F2"/>
                </a:solidFill>
              </a:rPr>
              <a:t>[w][N] == </a:t>
            </a:r>
            <a:r>
              <a:rPr lang="hu-HU" sz="1400" b="1" dirty="0">
                <a:solidFill>
                  <a:srgbClr val="F2F2F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021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ÖSSZEGZÉS</a:t>
            </a: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Gyors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Sok esetben hatékony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Nem foglalkozik a szavak </a:t>
            </a:r>
            <a:r>
              <a:rPr lang="hu-HU" sz="1300" dirty="0" err="1">
                <a:solidFill>
                  <a:srgbClr val="F2F2F2"/>
                </a:solidFill>
              </a:rPr>
              <a:t>mondatbeli</a:t>
            </a:r>
            <a:r>
              <a:rPr lang="hu-HU" sz="1300" dirty="0">
                <a:solidFill>
                  <a:srgbClr val="F2F2F2"/>
                </a:solidFill>
              </a:rPr>
              <a:t> sorrendjével</a:t>
            </a:r>
          </a:p>
        </p:txBody>
      </p:sp>
    </p:spTree>
    <p:extLst>
      <p:ext uri="{BB962C8B-B14F-4D97-AF65-F5344CB8AC3E}">
        <p14:creationId xmlns:p14="http://schemas.microsoft.com/office/powerpoint/2010/main" val="41240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PROBLÉMÁK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8B9A8D1-C7D2-4894-A8F8-AAFA2FF9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118525"/>
            <a:ext cx="7228800" cy="4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Szám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 * x + b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>
            <a:extLst>
              <a:ext uri="{FF2B5EF4-FFF2-40B4-BE49-F238E27FC236}">
                <a16:creationId xmlns:a16="http://schemas.microsoft.com/office/drawing/2014/main" id="{C79D4166-BE16-4882-A3DC-80F240E0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096" y="2937600"/>
            <a:ext cx="3964904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15C209FF-9A8B-4891-B3A6-CB6941EF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5" y="1202438"/>
            <a:ext cx="7206770" cy="39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7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(több osztály esetén)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80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ABC000-E2D6-4F90-BC7D-F636649A2992}"/>
</file>

<file path=customXml/itemProps3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1155</Words>
  <Application>Microsoft Office PowerPoint</Application>
  <PresentationFormat>Diavetítés a képernyőre (16:9 oldalarány)</PresentationFormat>
  <Paragraphs>343</Paragraphs>
  <Slides>35</Slides>
  <Notes>35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6" baseType="lpstr">
      <vt:lpstr>Courier New</vt:lpstr>
      <vt:lpstr>Fira Sans Condensed</vt:lpstr>
      <vt:lpstr>Rajdhani</vt:lpstr>
      <vt:lpstr>Consolas</vt:lpstr>
      <vt:lpstr>Fira Sans Condensed Light</vt:lpstr>
      <vt:lpstr>Josefin Slab</vt:lpstr>
      <vt:lpstr>Cambria Math</vt:lpstr>
      <vt:lpstr>Arial</vt:lpstr>
      <vt:lpstr>Anton</vt:lpstr>
      <vt:lpstr>Advent Pro Light</vt:lpstr>
      <vt:lpstr>Ai Tech Agency by Slidesgo</vt:lpstr>
      <vt:lpstr>AI &amp; NLP</vt:lpstr>
      <vt:lpstr>TÉMÁK</vt:lpstr>
      <vt:lpstr>TÉMÁK</vt:lpstr>
      <vt:lpstr>PROBLÉMÁK</vt:lpstr>
      <vt:lpstr>REGRESSZIÓ</vt:lpstr>
      <vt:lpstr>REGRESSZIÓ</vt:lpstr>
      <vt:lpstr>OSZTÁLYOZÁS</vt:lpstr>
      <vt:lpstr>OSZTÁLYOZÁS</vt:lpstr>
      <vt:lpstr>OSZTÁLYOZÁS</vt:lpstr>
      <vt:lpstr>SIGMOID FÜGGVÉNY</vt:lpstr>
      <vt:lpstr>SOFTMAX FÜGGVÉNY</vt:lpstr>
      <vt:lpstr>LOGISTIC REGRESSION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LOGISZTIKUS REGRESSZIÓ</vt:lpstr>
      <vt:lpstr>LOGISZTIKUS REGRESSZIÓ</vt:lpstr>
      <vt:lpstr>LOGISZTIKUS REGRESSZIÓ</vt:lpstr>
      <vt:lpstr>SENTIMENT ANALYSIS + LOGISTIC REGRESSION</vt:lpstr>
      <vt:lpstr>SZENTIMENT ANALÍZIS LOGISZTIKUS REGRESSZIÓVAL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SZENTIMENT ANALÍZIS LOGISZTIKUS REGRESSZIÓVAL</vt:lpstr>
      <vt:lpstr>ÖSSZEGZÉS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gery</cp:lastModifiedBy>
  <cp:revision>178</cp:revision>
  <dcterms:modified xsi:type="dcterms:W3CDTF">2021-03-02T14:16:02Z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